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3932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642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466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7741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106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698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8024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6526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232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30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26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0416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1732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67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2303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331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717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F6CD07-36C9-4237-8DC4-E1C7C42233A7}" type="datetimeFigureOut">
              <a:rPr lang="th-TH" smtClean="0"/>
              <a:t>01/09/59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4028CEE-8175-4B1F-9332-65620CAA2F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836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2195" y="978010"/>
            <a:ext cx="9144000" cy="23376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th-TH" sz="7200" b="1" dirty="0"/>
              <a:t>อนาคตประเทศไทยหลังปี 2560 </a:t>
            </a:r>
            <a:br>
              <a:rPr lang="th-TH" sz="7200" b="1" dirty="0"/>
            </a:br>
            <a:r>
              <a:rPr lang="th-TH" sz="7200" b="1" dirty="0"/>
              <a:t>ผลกระทบจาก </a:t>
            </a:r>
            <a:r>
              <a:rPr lang="en-US" sz="7200" b="1" dirty="0"/>
              <a:t>AEC </a:t>
            </a:r>
            <a:r>
              <a:rPr lang="th-TH" sz="7200" b="1" dirty="0"/>
              <a:t>ดีกับไทยหรือไม่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3480" y="4138368"/>
            <a:ext cx="4541069" cy="2540728"/>
          </a:xfrm>
        </p:spPr>
        <p:txBody>
          <a:bodyPr>
            <a:noAutofit/>
          </a:bodyPr>
          <a:lstStyle/>
          <a:p>
            <a:pPr algn="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ศูนย์อาเซียนศึกษา มหาวิทยาลัยขอนแก่น</a:t>
            </a:r>
          </a:p>
          <a:p>
            <a:pPr algn="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4 อาคารพิมล กลกิจ 123 หมู่ 16 ตำบลในเมือง</a:t>
            </a:r>
          </a:p>
          <a:p>
            <a:pPr algn="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อำเภอเมือง จังหวัดขอนแก่น 42000</a:t>
            </a:r>
          </a:p>
          <a:p>
            <a:pPr algn="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043-009700 ต่อ 44751, 45952</a:t>
            </a:r>
          </a:p>
          <a:p>
            <a:pPr algn="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โทรศัพท์(มือถือ) 081-751-3771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03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sandtruckmedia.com/images/detail/1fbdab3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1" y="153523"/>
            <a:ext cx="11237279" cy="651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43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72247"/>
            <a:ext cx="10363826" cy="4804984"/>
          </a:xfrm>
        </p:spPr>
        <p:txBody>
          <a:bodyPr>
            <a:normAutofit/>
          </a:bodyPr>
          <a:lstStyle/>
          <a:p>
            <a:r>
              <a:rPr lang="th-TH" b="1" dirty="0">
                <a:cs typeface="+mj-cs"/>
              </a:rPr>
              <a:t>การเปิดประชาคมเศรษฐกิจอาซียน หรือ </a:t>
            </a:r>
            <a:r>
              <a:rPr lang="en-US" b="1" dirty="0">
                <a:cs typeface="+mj-cs"/>
              </a:rPr>
              <a:t>AEC </a:t>
            </a:r>
            <a:r>
              <a:rPr lang="th-TH" b="1" dirty="0">
                <a:cs typeface="+mj-cs"/>
              </a:rPr>
              <a:t>ปลายปีนี้ยังคงเป็นกระแสที่กลุ่มประเทศอาเซียนต้องเตรียมความพร้อมเพื่อรับมือ แม้ความจริงการค้าขายระหว่างกลุ่มประเทศอาเซียนเกิดขึ้นมานานแล้วก็ตามที แต่เมื่อเปิดประชาคมเศรษฐกิจอาเซียน หรือ </a:t>
            </a:r>
            <a:r>
              <a:rPr lang="en-US" b="1" dirty="0">
                <a:cs typeface="+mj-cs"/>
              </a:rPr>
              <a:t>AEC </a:t>
            </a:r>
            <a:r>
              <a:rPr lang="th-TH" b="1" dirty="0">
                <a:cs typeface="+mj-cs"/>
              </a:rPr>
              <a:t>กรอบความเสรีระหว่างการค้าขายจะเพิ่มมากขึ้น ซึ่งย่อมมีทั้งความได้เปรียบและเสียบเปรียบปะปนกันไป อยู่ที่ว่าประเทศไหนจะมีมาตรการหรือกฏข้อบังคับอะไรมาช่วยผ่อนความเสียเปรียบให้เกิดขึ้นน้อยที่สุด</a:t>
            </a:r>
            <a:endParaRPr lang="th-TH" dirty="0">
              <a:cs typeface="+mj-cs"/>
            </a:endParaRPr>
          </a:p>
          <a:p>
            <a:r>
              <a:rPr lang="th-TH" dirty="0" smtClean="0">
                <a:cs typeface="+mj-cs"/>
              </a:rPr>
              <a:t>สำหรับ</a:t>
            </a:r>
            <a:r>
              <a:rPr lang="th-TH" dirty="0">
                <a:cs typeface="+mj-cs"/>
              </a:rPr>
              <a:t>ประเทศไทยเมื่อหลังเปิดประชาคมเศรษฐกิจอาเซียน หรือ </a:t>
            </a:r>
            <a:r>
              <a:rPr lang="en-US" dirty="0">
                <a:cs typeface="+mj-cs"/>
              </a:rPr>
              <a:t>AEC </a:t>
            </a:r>
            <a:r>
              <a:rPr lang="th-TH" dirty="0">
                <a:cs typeface="+mj-cs"/>
              </a:rPr>
              <a:t>ย่อมส่งผลกระทบต่อไทยอย่างแน่นอน แต่จะเป็นผลกระทบด้านดีหรือไม่ดีนั้น ลองมาดูทัศนคติของ </a:t>
            </a:r>
            <a:r>
              <a:rPr lang="th-TH" b="1" dirty="0">
                <a:cs typeface="+mj-cs"/>
              </a:rPr>
              <a:t>ดร.วิโรจน์ กุศลมโนมัย</a:t>
            </a:r>
            <a:r>
              <a:rPr lang="th-TH" dirty="0">
                <a:cs typeface="+mj-cs"/>
              </a:rPr>
              <a:t> กูรูตลาดนีช ที่จะมาวิเคราะห์ผลกระทบจาก </a:t>
            </a:r>
            <a:r>
              <a:rPr lang="en-US" dirty="0">
                <a:cs typeface="+mj-cs"/>
              </a:rPr>
              <a:t>AEC </a:t>
            </a:r>
            <a:r>
              <a:rPr lang="th-TH" dirty="0">
                <a:cs typeface="+mj-cs"/>
              </a:rPr>
              <a:t>ดีกับไทยหรือไม่ เพื่อเป็นประโยชน์ต่อภาพรวมประเทศ</a:t>
            </a:r>
          </a:p>
          <a:p>
            <a:r>
              <a:rPr lang="th-TH" dirty="0" smtClean="0">
                <a:cs typeface="+mj-cs"/>
              </a:rPr>
              <a:t>เมื่อ</a:t>
            </a:r>
            <a:r>
              <a:rPr lang="th-TH" dirty="0">
                <a:cs typeface="+mj-cs"/>
              </a:rPr>
              <a:t>ประชาคมเศรษฐกิจอาเซียนเกิดขึ้น </a:t>
            </a:r>
            <a:r>
              <a:rPr lang="th-TH" b="1" dirty="0">
                <a:cs typeface="+mj-cs"/>
              </a:rPr>
              <a:t>การเคลื่อนย้ายแรงงานเสรี</a:t>
            </a:r>
            <a:r>
              <a:rPr lang="th-TH" dirty="0">
                <a:cs typeface="+mj-cs"/>
              </a:rPr>
              <a:t> หลังปี 2560 ประเทศไทยจะมีแรงงานจาก เมียนม่าร์ กัมพูชา และ ลาว เต็มไปหมด ส่วนคนไทย ก็จะไปทำงานหารายได้ที่สูงกว่าในต่างประเทศ เนื่องจากประเทศไทยมีค่าแรงที่สูงกว่า ประเทศในกลุ่ม </a:t>
            </a:r>
            <a:r>
              <a:rPr lang="en-US" dirty="0">
                <a:cs typeface="+mj-cs"/>
              </a:rPr>
              <a:t>AEC </a:t>
            </a:r>
            <a:r>
              <a:rPr lang="th-TH" dirty="0">
                <a:cs typeface="+mj-cs"/>
              </a:rPr>
              <a:t>เกือบทุกประเทศ หลังปรับเป็นวันละ 300 บาท ยกเว้น สิงคโปร์ ประเทศเดียว จึงทำให้มีแรงงานหลั่งไหลเข้ามาในไทยอย่างมาก</a:t>
            </a:r>
          </a:p>
          <a:p>
            <a:pPr marL="0" indent="0">
              <a:buNone/>
            </a:pP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611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7869" y="890547"/>
            <a:ext cx="10363826" cy="5417488"/>
          </a:xfrm>
        </p:spPr>
        <p:txBody>
          <a:bodyPr>
            <a:normAutofit lnSpcReduction="10000"/>
          </a:bodyPr>
          <a:lstStyle/>
          <a:p>
            <a:r>
              <a:rPr lang="th-TH" dirty="0">
                <a:cs typeface="+mj-cs"/>
              </a:rPr>
              <a:t>ด้าน</a:t>
            </a:r>
            <a:r>
              <a:rPr lang="th-TH" b="1" dirty="0">
                <a:cs typeface="+mj-cs"/>
              </a:rPr>
              <a:t>การเคลื่อนย้ายสินค้าเสรี</a:t>
            </a:r>
            <a:r>
              <a:rPr lang="th-TH" dirty="0">
                <a:cs typeface="+mj-cs"/>
              </a:rPr>
              <a:t> จะมีสินค้าในกลุ่ม </a:t>
            </a:r>
            <a:r>
              <a:rPr lang="en-US" dirty="0">
                <a:cs typeface="+mj-cs"/>
              </a:rPr>
              <a:t>AEC </a:t>
            </a:r>
            <a:r>
              <a:rPr lang="th-TH" dirty="0">
                <a:cs typeface="+mj-cs"/>
              </a:rPr>
              <a:t>และ จีนทะลักเข้ามาในไทยมากขึ้นกว่าเดิม เหตุเพราะ ภาษีนำเข้าเกือบ 95% ลดลงเหลือ 0% ยกเว้น สินค้าต้องห้าม สินค้าควบคุม และสินค้าที่มีความอ่อนไหวเท่านั้น สินค้าเกษตรและอาหารที่ผลิตจากบริษัทฯ ยักษ์ใหญ่ จะได้ประโยชน์ต้นทุนถูกลง และสามารถขยายไปใน </a:t>
            </a:r>
            <a:r>
              <a:rPr lang="en-US" dirty="0">
                <a:cs typeface="+mj-cs"/>
              </a:rPr>
              <a:t>AEC </a:t>
            </a:r>
            <a:r>
              <a:rPr lang="th-TH" dirty="0">
                <a:cs typeface="+mj-cs"/>
              </a:rPr>
              <a:t>ง่ายขึ้น แต่ต้องระมัดระวังเรื่องการผูกขาด เพราะจะทำให้คุณภาพอาหารลดลง และมีสิ่งปนเปื้อนมากขึ้น แต่น่าเสียดายที่ พลังงาน และยานยนต์ ได้ประโยชน์น้อยมาก เนื่องจากมีผู้ผูกขาดธุรกิจน้ำมันอยู่ คือ ราคาตลาดขึ้น ขอขึ้นตาม ราคาตลาดลง ไม่ลดตามจริง อ้างว่ามีค่าการตลาด เรื่องพลังงานไม่ควรผูกขาด การยกสัมปทานครั้งที่ 21 ควรแสดงข้อมูลอย่างโปร่งใส และไม่ควรปกปิดข้อมูลแหล่งพลังงานทุกแห่งในไทยแก่ประชาชน อีกต่อไป</a:t>
            </a:r>
          </a:p>
          <a:p>
            <a:r>
              <a:rPr lang="th-TH" dirty="0" smtClean="0">
                <a:cs typeface="+mj-cs"/>
              </a:rPr>
              <a:t>ส่วน</a:t>
            </a:r>
            <a:r>
              <a:rPr lang="th-TH" b="1" dirty="0">
                <a:cs typeface="+mj-cs"/>
              </a:rPr>
              <a:t>การเคลื่อนย้ายที่อยู่อาศัยเสรี</a:t>
            </a:r>
            <a:r>
              <a:rPr lang="th-TH" dirty="0">
                <a:cs typeface="+mj-cs"/>
              </a:rPr>
              <a:t> จะมีประชากร </a:t>
            </a:r>
            <a:r>
              <a:rPr lang="en-US" dirty="0">
                <a:cs typeface="+mj-cs"/>
              </a:rPr>
              <a:t>SMEs </a:t>
            </a:r>
            <a:r>
              <a:rPr lang="th-TH" dirty="0">
                <a:cs typeface="+mj-cs"/>
              </a:rPr>
              <a:t>ใน </a:t>
            </a:r>
            <a:r>
              <a:rPr lang="en-US" dirty="0">
                <a:cs typeface="+mj-cs"/>
              </a:rPr>
              <a:t>AEC </a:t>
            </a:r>
            <a:r>
              <a:rPr lang="th-TH" dirty="0">
                <a:cs typeface="+mj-cs"/>
              </a:rPr>
              <a:t>อพยพเข้ามาทำงาน และ เปิดกิจการในไทยมากขึ้นกว่าเดิม เมื่อเดินในห้างฯ หรือ แหล่งศูนย์การค้า จะพบคนต่างชาติมากขึ้นกว่าเดิม ทำให้ คอนโดมิเนียมในย่านการค้า มีคนต่างชาติมาเช่า หรือ ซื้อมากขึ้น เนื่องจากเทียบแล้ว ราคาค่าเช่าคอนโดที่อยู่อาศัยในไทย ยังถูกว่า มาเลเซีย และสิงคโปร์อย่างมาก แต่ต้นทุนค่าเช่าร้านขายของในห้างฯกลับแพงหูฉี่กว่า ทุกประเทศใน  </a:t>
            </a:r>
            <a:r>
              <a:rPr lang="en-US" dirty="0">
                <a:cs typeface="+mj-cs"/>
              </a:rPr>
              <a:t>AEC </a:t>
            </a:r>
            <a:r>
              <a:rPr lang="th-TH" dirty="0">
                <a:cs typeface="+mj-cs"/>
              </a:rPr>
              <a:t>ซึ่งรัฐบาลควรจะเข้าไปควบคุมให้ใกล้เคียงกับ ประเทศเพื่อนบ้าน</a:t>
            </a:r>
          </a:p>
          <a:p>
            <a:r>
              <a:rPr lang="th-TH" dirty="0" smtClean="0">
                <a:cs typeface="+mj-cs"/>
              </a:rPr>
              <a:t>และ</a:t>
            </a:r>
            <a:r>
              <a:rPr lang="th-TH" b="1" dirty="0">
                <a:cs typeface="+mj-cs"/>
              </a:rPr>
              <a:t>การเคลื่อนย้ายบริการเสรี</a:t>
            </a:r>
            <a:r>
              <a:rPr lang="th-TH" dirty="0">
                <a:cs typeface="+mj-cs"/>
              </a:rPr>
              <a:t> อาชีพบริการ เช่น แพทย์ ครู วิศวกร หรือแม้กระทั่งพนักงานโรงแรม พ่อครัว และแอร์โฮสเตส นักบิน ธนาคาร จะมาทำงานในไทยมากขึ้น กิจการโรงแรม โรงพยาบาล ร้านอาหาร จะมีคนต่างชาติมาเปิดมากขึ้น รวมทั้ง ร้านอาหารจีนแต้จิ๋ว ธนาคาร หรือ อาจมาซื้อกิจการของคนไทยผ่านการถือหุ้น หรือซื้อหุ้นในตลาดหลักทรัพย์ เช่น ธนาคารกรุงเทพ กรุงไทย กสิกร กรุงศรี ธนชาติ ล้วนมีผู้ถือหุ้นรายใหญ่เป็นบริษัทฯต่างชาติทั้งนั้น เหตุเพราะธนาคารไทยเก็บดอกเบี้ยสูงกว่าประเทศเพื่อนบ้าน ภาครัฐฯควรเข้ามาควบคุม ดอกเบี้ยเงินกู้ให้ต่ำลงเพื่อช่วย </a:t>
            </a:r>
            <a:r>
              <a:rPr lang="en-US" dirty="0">
                <a:cs typeface="+mj-cs"/>
              </a:rPr>
              <a:t>SMEs</a:t>
            </a:r>
          </a:p>
          <a:p>
            <a:pPr marL="0" indent="0">
              <a:buNone/>
            </a:pP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695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7384" y="1007419"/>
            <a:ext cx="10363826" cy="5266160"/>
          </a:xfrm>
        </p:spPr>
        <p:txBody>
          <a:bodyPr>
            <a:normAutofit/>
          </a:bodyPr>
          <a:lstStyle/>
          <a:p>
            <a:r>
              <a:rPr lang="th-TH" dirty="0">
                <a:cs typeface="+mj-cs"/>
              </a:rPr>
              <a:t>ทั้งนี้ </a:t>
            </a:r>
            <a:r>
              <a:rPr lang="th-TH" b="1" dirty="0">
                <a:cs typeface="+mj-cs"/>
              </a:rPr>
              <a:t>ต้นทุนการผลิตจะสูงขึ้น</a:t>
            </a:r>
            <a:r>
              <a:rPr lang="th-TH" dirty="0">
                <a:cs typeface="+mj-cs"/>
              </a:rPr>
              <a:t> ทำให้ความสามารถการแข่งขันในด้านการผลิตและ อุตสาหกรรมลดลงไม่ว่าจะเป็นต้นทุนที่ดิน ต้นทุนค่าเช่า ต้นทุนแรงงาน ต้นทุนการตลาด ต้นทุนด้านการเงินและ ดอกเบี้ยที่สูงกว่าประเทศอื่น ต้นทุนการขนส่งและ โลจิสติกส์ ต้นทุนการจัดการ ผู้ส่งออกและ นักลงทุนต่างย้ายฐานการผลิตไป </a:t>
            </a:r>
            <a:r>
              <a:rPr lang="en-US" dirty="0">
                <a:cs typeface="+mj-cs"/>
              </a:rPr>
              <a:t>CLMV </a:t>
            </a:r>
            <a:r>
              <a:rPr lang="th-TH" dirty="0">
                <a:cs typeface="+mj-cs"/>
              </a:rPr>
              <a:t>กัมพูชา ลาว พม่า และเวียดนามแทน เนื่องจาก ยุโรปตัด </a:t>
            </a:r>
            <a:r>
              <a:rPr lang="en-US" dirty="0">
                <a:cs typeface="+mj-cs"/>
              </a:rPr>
              <a:t>GSP </a:t>
            </a:r>
            <a:r>
              <a:rPr lang="th-TH" dirty="0">
                <a:cs typeface="+mj-cs"/>
              </a:rPr>
              <a:t>ของไทยแล้ว ตั้งแต่เดือน มกราคม ปี 58 นี้</a:t>
            </a:r>
          </a:p>
          <a:p>
            <a:r>
              <a:rPr lang="th-TH" dirty="0" smtClean="0">
                <a:cs typeface="+mj-cs"/>
              </a:rPr>
              <a:t>สำหรับ</a:t>
            </a:r>
            <a:r>
              <a:rPr lang="th-TH" b="1" dirty="0">
                <a:cs typeface="+mj-cs"/>
              </a:rPr>
              <a:t>ความสามารถในการด้านการถ่ายทอดเทคโนโลยี</a:t>
            </a:r>
            <a:r>
              <a:rPr lang="th-TH" dirty="0">
                <a:cs typeface="+mj-cs"/>
              </a:rPr>
              <a:t>คงที่ หรือ ลดลง เนื่องจากอุตสาหกรรมไทยที่ลงทุนโดยต่างชาติ ต่างเข้ามาว่าจ้างผลิต ด้วยค่าแรงราคาถูก หรือให้ผลิตสินค้าที่มีกำไรต่ำ หรือใช้เทคโนโลยีแบบพื้น ๆ  สินค้าหรือชิ้นส่วนที่ใช้เทคโนโลยีสูง ต่างชาติจะเก็บไว้ผลิตเองหรือ ให้คนในชาติเดียวกันผลิต เช่น อุตสาหกรรมยานยนต์ของญี่ปุ่น ลงทุนในไทยมากกว่า 50 ปี แต่ไม่เคยถ่ายทอดเทคโนโลยี ชั้นสูงให้คนไทยเลยแม้แต่น้อย อีกทั้งยังสั่งซื้อชิ้นส่วนจากบริษัทฯ ญี่ปุ่นด้วยกันเองอีกด้วย จึงทำให้บริษัทฯญีปุ่นไม่จำเป็นต้องพึ่งพาคนไทยอีก ที่ยังผลิตอยู่เพราะต้องการตลาดผลประโยชน์จากตลาดในประเทศเท่านั้น และสามารถย้ายฐานการผลิตได้ทุกเมื่อ หากขนาดตลาดลดลง หรือ เศรษฐกิจตกต่ำลง บริษัทฯต่างชาติที่ลงทุนในจีนไม่ถึง 10 ปี จีนก็สามารถผลิต รถยนต์ของตนเองได้ เพราะกลยุทธ์และเงื่อนไขคำว่า </a:t>
            </a:r>
            <a:r>
              <a:rPr lang="en-US" dirty="0">
                <a:cs typeface="+mj-cs"/>
              </a:rPr>
              <a:t>Transfer Technology </a:t>
            </a:r>
            <a:r>
              <a:rPr lang="th-TH" dirty="0">
                <a:cs typeface="+mj-cs"/>
              </a:rPr>
              <a:t>นั่นเอง 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/>
            </a:r>
            <a:br>
              <a:rPr lang="th-TH" dirty="0">
                <a:cs typeface="+mj-cs"/>
              </a:rPr>
            </a:br>
            <a:endParaRPr lang="th-TH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14" y="4826442"/>
            <a:ext cx="3520109" cy="1904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846" y="4826442"/>
            <a:ext cx="3283889" cy="19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2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001864"/>
            <a:ext cx="10363826" cy="4789336"/>
          </a:xfrm>
        </p:spPr>
        <p:txBody>
          <a:bodyPr>
            <a:normAutofit/>
          </a:bodyPr>
          <a:lstStyle/>
          <a:p>
            <a:r>
              <a:rPr lang="th-TH" dirty="0">
                <a:cs typeface="+mj-cs"/>
              </a:rPr>
              <a:t>ส่วน</a:t>
            </a:r>
            <a:r>
              <a:rPr lang="th-TH" b="1" dirty="0">
                <a:cs typeface="+mj-cs"/>
              </a:rPr>
              <a:t>ต้นทุนการขนส่งหรือโลจิสติกส์ของไทย</a:t>
            </a:r>
            <a:r>
              <a:rPr lang="th-TH" dirty="0">
                <a:cs typeface="+mj-cs"/>
              </a:rPr>
              <a:t> สูงกว่าทุก ๆ ชาติ ใน </a:t>
            </a:r>
            <a:r>
              <a:rPr lang="en-US" dirty="0">
                <a:cs typeface="+mj-cs"/>
              </a:rPr>
              <a:t>AEC </a:t>
            </a:r>
            <a:r>
              <a:rPr lang="th-TH" dirty="0">
                <a:cs typeface="+mj-cs"/>
              </a:rPr>
              <a:t>ทั้งทางบก ทางน้ำ และ ทางอากาศ เพราะไทยไม่มีระบบและท่าเรือน้ำลึกที่มีประสิทธิภาพ ทำให้เสียค่าใช้จ่ายการนำเข้า-ส่งออกสูง ยกตัวอย่าง สายการบิน </a:t>
            </a:r>
            <a:r>
              <a:rPr lang="en-US" dirty="0">
                <a:cs typeface="+mj-cs"/>
              </a:rPr>
              <a:t>Air Asia </a:t>
            </a:r>
            <a:r>
              <a:rPr lang="th-TH" dirty="0">
                <a:cs typeface="+mj-cs"/>
              </a:rPr>
              <a:t>เป็น </a:t>
            </a:r>
            <a:r>
              <a:rPr lang="en-US" dirty="0">
                <a:cs typeface="+mj-cs"/>
              </a:rPr>
              <a:t>Low Cost Airline </a:t>
            </a:r>
            <a:r>
              <a:rPr lang="th-TH" dirty="0">
                <a:cs typeface="+mj-cs"/>
              </a:rPr>
              <a:t>ของมาเลเซีย มีผลประกอบการแซงหน้า </a:t>
            </a:r>
            <a:r>
              <a:rPr lang="en-US" dirty="0">
                <a:cs typeface="+mj-cs"/>
              </a:rPr>
              <a:t>Thai Airway </a:t>
            </a:r>
            <a:r>
              <a:rPr lang="th-TH" dirty="0">
                <a:cs typeface="+mj-cs"/>
              </a:rPr>
              <a:t>อย่างมาก นี่ไม่ใช่เพราะ </a:t>
            </a:r>
            <a:r>
              <a:rPr lang="en-US" dirty="0">
                <a:cs typeface="+mj-cs"/>
              </a:rPr>
              <a:t>Air Asia </a:t>
            </a:r>
            <a:r>
              <a:rPr lang="th-TH" dirty="0">
                <a:cs typeface="+mj-cs"/>
              </a:rPr>
              <a:t>เก่งกว่า เหตุผลหนึ่งคือ การบินไทยมีการเมืองแทรกแซงโดยตลอด ทำให้ได้รับเส้นทางการบินที่ขาดทุน  และซื้อเครื่องบินในราคาแพง</a:t>
            </a:r>
          </a:p>
          <a:p>
            <a:r>
              <a:rPr lang="th-TH" dirty="0" smtClean="0">
                <a:cs typeface="+mj-cs"/>
              </a:rPr>
              <a:t>นอกจากนี้</a:t>
            </a:r>
            <a:r>
              <a:rPr lang="th-TH" b="1" dirty="0">
                <a:cs typeface="+mj-cs"/>
              </a:rPr>
              <a:t>ปัญหากฎหมายเก่า ๆ</a:t>
            </a:r>
            <a:r>
              <a:rPr lang="th-TH" dirty="0">
                <a:cs typeface="+mj-cs"/>
              </a:rPr>
              <a:t> ที่เป็นอุปสรรค ต่อการขยายอุตสาหกรรม และการตลาด เช่น กฎหมาย จดทะเบียนยานยนต์ รถ </a:t>
            </a:r>
            <a:r>
              <a:rPr lang="en-US" dirty="0">
                <a:cs typeface="+mj-cs"/>
              </a:rPr>
              <a:t>Eco Car </a:t>
            </a:r>
            <a:r>
              <a:rPr lang="th-TH" dirty="0">
                <a:cs typeface="+mj-cs"/>
              </a:rPr>
              <a:t>ที่ใช้พลังงานทดแทน เช่น รถพลังงานแสงอาทิตย์ รถพลังงานไฟฟ้า รถพลังงานไฮโดรเจน และรถที่ใช้เครื่องยนต์ขนาดเล็ก รวมถึง การส่งเสริมด้าน </a:t>
            </a:r>
            <a:r>
              <a:rPr lang="en-US" dirty="0">
                <a:cs typeface="+mj-cs"/>
              </a:rPr>
              <a:t>R&amp;D, Business Matching </a:t>
            </a:r>
            <a:r>
              <a:rPr lang="th-TH" dirty="0">
                <a:cs typeface="+mj-cs"/>
              </a:rPr>
              <a:t>และสนับสนุนการทดลองสั่งซื้อ จาก ภาครัฐฯ ราชการ และเทศบาล อย่างเช่นรัฐบาลเกาหลี สนับสนุนรถ </a:t>
            </a:r>
            <a:r>
              <a:rPr lang="en-US" dirty="0">
                <a:cs typeface="+mj-cs"/>
              </a:rPr>
              <a:t>Hyundai </a:t>
            </a:r>
            <a:r>
              <a:rPr lang="th-TH" dirty="0">
                <a:cs typeface="+mj-cs"/>
              </a:rPr>
              <a:t>เป็นรถแบรนด์เกาหลีแบรนด์แรก </a:t>
            </a:r>
          </a:p>
          <a:p>
            <a:r>
              <a:rPr lang="th-TH" dirty="0" smtClean="0">
                <a:cs typeface="+mj-cs"/>
              </a:rPr>
              <a:t>เรื่อง</a:t>
            </a:r>
            <a:r>
              <a:rPr lang="th-TH" dirty="0">
                <a:cs typeface="+mj-cs"/>
              </a:rPr>
              <a:t>สำคัญอีกเรื่องคือ </a:t>
            </a:r>
            <a:r>
              <a:rPr lang="th-TH" b="1" dirty="0">
                <a:cs typeface="+mj-cs"/>
              </a:rPr>
              <a:t>อนาคตการศึกษาของเด็กไทย</a:t>
            </a:r>
            <a:r>
              <a:rPr lang="th-TH" dirty="0">
                <a:cs typeface="+mj-cs"/>
              </a:rPr>
              <a:t> ประเทศไทยมีคุณภาพการศึกษาที่ต่ำใน </a:t>
            </a:r>
            <a:r>
              <a:rPr lang="en-US" dirty="0">
                <a:cs typeface="+mj-cs"/>
              </a:rPr>
              <a:t>AEC </a:t>
            </a:r>
            <a:r>
              <a:rPr lang="th-TH" dirty="0">
                <a:cs typeface="+mj-cs"/>
              </a:rPr>
              <a:t>แต่มีค่าเล่าเรียนที่สูงที่สุด เกือบล้านบาทต่อคน แต่เมื่อจบปริญญาตรีแล้ว กลับได้เงินเดือนเพียง หมื่นกว่าบาทเท่านั้น ภาครัฐควรปรับโครงสร้างการศึกษา และการพัฒนาทรัพยากรมนุษย์ ให้จบตามความต้องการของชาติ เช่น เราต้องการแพทย์ปีละกี่คน ต้องการวิศวกรปีละกี่คน เป็นต้น   </a:t>
            </a:r>
          </a:p>
          <a:p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044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386" y="1318232"/>
            <a:ext cx="10364451" cy="2705128"/>
          </a:xfrm>
        </p:spPr>
        <p:txBody>
          <a:bodyPr>
            <a:normAutofit/>
          </a:bodyPr>
          <a:lstStyle/>
          <a:p>
            <a:pPr algn="l"/>
            <a:r>
              <a:rPr lang="th-TH" b="1" dirty="0"/>
              <a:t>สุดท้ายแล้วหลังจากเปิดปะชาคมเศรษฐกิจอาเซียน หรือ </a:t>
            </a:r>
            <a:r>
              <a:rPr lang="en-US" b="1" dirty="0"/>
              <a:t>AEC </a:t>
            </a:r>
            <a:r>
              <a:rPr lang="th-TH" b="1" dirty="0"/>
              <a:t>ประเทศไทยของเราจะได้เปรียบหรือเสียเปรียบ ก็อยู่ที่ว่าเราจะแก้ปัญหาเหล่านี้ได้อย่างไร ส่วนหนึ่งก็ต้องฝากให้รัฐบาลมองเห็นถึงปัญหาเหล่านี้และแก้ไขให้ถูกทาง อีกทั้งเราเองซึ่งเป็นส่วนหนึ่งก็ต้องพยายามหาแนวทางในการรับมือปัญหาเหล่านี้ตามกำลังที่จะทำได้ แม้จะเป็นเพียงฟันเฟืองชิ้นเล็ก ๆ ก็ตาม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558017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507</TotalTime>
  <Words>248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Angsana New</vt:lpstr>
      <vt:lpstr>Arial</vt:lpstr>
      <vt:lpstr>Cordia New</vt:lpstr>
      <vt:lpstr>TH SarabunPSK</vt:lpstr>
      <vt:lpstr>Tw Cen MT</vt:lpstr>
      <vt:lpstr>Droplet</vt:lpstr>
      <vt:lpstr> อนาคตประเทศไทยหลังปี 2560  ผลกระทบจาก AEC ดีกับไทยหรือไม่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สุดท้ายแล้วหลังจากเปิดปะชาคมเศรษฐกิจอาเซียน หรือ AEC ประเทศไทยของเราจะได้เปรียบหรือเสียเปรียบ ก็อยู่ที่ว่าเราจะแก้ปัญหาเหล่านี้ได้อย่างไร ส่วนหนึ่งก็ต้องฝากให้รัฐบาลมองเห็นถึงปัญหาเหล่านี้และแก้ไขให้ถูกทาง อีกทั้งเราเองซึ่งเป็นส่วนหนึ่งก็ต้องพยายามหาแนวทางในการรับมือปัญหาเหล่านี้ตามกำลังที่จะทำได้ แม้จะเป็นเพียงฟันเฟืองชิ้นเล็ก ๆ ก็ตาม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สถานที่ท่องเที่ยว ที่ต้องไปในอาเซียน</dc:title>
  <dc:creator>KKT</dc:creator>
  <cp:lastModifiedBy>KKT</cp:lastModifiedBy>
  <cp:revision>28</cp:revision>
  <dcterms:created xsi:type="dcterms:W3CDTF">2016-03-21T09:08:19Z</dcterms:created>
  <dcterms:modified xsi:type="dcterms:W3CDTF">2016-09-01T06:32:38Z</dcterms:modified>
</cp:coreProperties>
</file>